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7" r:id="rId2"/>
    <p:sldId id="274" r:id="rId3"/>
    <p:sldId id="259" r:id="rId4"/>
    <p:sldId id="260" r:id="rId5"/>
    <p:sldId id="273" r:id="rId6"/>
    <p:sldId id="266" r:id="rId7"/>
    <p:sldId id="270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e ISNARD" initials="SI" lastIdx="1" clrIdx="0">
    <p:extLst>
      <p:ext uri="{19B8F6BF-5375-455C-9EA6-DF929625EA0E}">
        <p15:presenceInfo xmlns:p15="http://schemas.microsoft.com/office/powerpoint/2012/main" userId="54e711b4b4a5e3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AC7"/>
    <a:srgbClr val="FCDEC0"/>
    <a:srgbClr val="008000"/>
    <a:srgbClr val="76069A"/>
    <a:srgbClr val="FF0000"/>
    <a:srgbClr val="FFADAD"/>
    <a:srgbClr val="FF6000"/>
    <a:srgbClr val="55A0FB"/>
    <a:srgbClr val="4F81BD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58" y="254"/>
      </p:cViewPr>
      <p:guideLst>
        <p:guide orient="horz" pos="2160"/>
        <p:guide pos="3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Relevance of REG3</a:t>
            </a: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and I-FABP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on microbial translocation, inflammation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reservoir size in people living with HIV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94" y="3840233"/>
            <a:ext cx="11551534" cy="54314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</a:rPr>
              <a:t>Stéphane Isnard</a:t>
            </a:r>
            <a:r>
              <a:rPr lang="en-US" sz="2000" dirty="0"/>
              <a:t>, Rayoun </a:t>
            </a:r>
            <a:r>
              <a:rPr lang="en-US" sz="2000" dirty="0" err="1"/>
              <a:t>Ramendra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/>
              <a:t>Franck P. Dupuy, John Lin, Brandon </a:t>
            </a:r>
            <a:r>
              <a:rPr lang="en-US" sz="2000" dirty="0" err="1"/>
              <a:t>Fombuena</a:t>
            </a:r>
            <a:r>
              <a:rPr lang="en-US" sz="2000" dirty="0"/>
              <a:t>,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Nikola </a:t>
            </a:r>
            <a:r>
              <a:rPr lang="en-US" sz="2000" dirty="0" err="1"/>
              <a:t>Kokinov</a:t>
            </a:r>
            <a:r>
              <a:rPr lang="en-US" sz="2000" dirty="0"/>
              <a:t>, </a:t>
            </a:r>
            <a:r>
              <a:rPr lang="en-US" sz="2000" dirty="0" err="1"/>
              <a:t>Ido</a:t>
            </a:r>
            <a:r>
              <a:rPr lang="en-US" sz="2000" dirty="0"/>
              <a:t> </a:t>
            </a:r>
            <a:r>
              <a:rPr lang="en-US" sz="2000" dirty="0" err="1"/>
              <a:t>Kema</a:t>
            </a:r>
            <a:r>
              <a:rPr lang="en-US" sz="2000" dirty="0"/>
              <a:t>, Mohammad-Ali Jenabian, Bertrand </a:t>
            </a:r>
            <a:r>
              <a:rPr lang="en-US" sz="2000" dirty="0" err="1"/>
              <a:t>Lebouché</a:t>
            </a:r>
            <a:r>
              <a:rPr lang="en-US" sz="2000" dirty="0"/>
              <a:t>, Cecilia T. </a:t>
            </a:r>
            <a:r>
              <a:rPr lang="en-US" sz="2000" dirty="0" err="1"/>
              <a:t>Costiniuk</a:t>
            </a:r>
            <a:r>
              <a:rPr lang="en-US" sz="2000" dirty="0"/>
              <a:t>,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 Petronela Ancuta, Nicole F. Bernard, Michael S. Silverman, Peter L. Lakatos,</a:t>
            </a:r>
            <a:r>
              <a:rPr lang="en-US" sz="2000" baseline="30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Madeleine Durand, Cécile Tremblay, Jean-Pierre Routy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000" dirty="0"/>
              <a:t>McGill university, Canada </a:t>
            </a:r>
            <a:endParaRPr lang="fr-FR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42302" y="5749678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8F3F7-B8AD-43D3-B223-EB35D167FAAB}"/>
              </a:ext>
            </a:extLst>
          </p:cNvPr>
          <p:cNvSpPr/>
          <p:nvPr/>
        </p:nvSpPr>
        <p:spPr>
          <a:xfrm>
            <a:off x="8915400" y="5899588"/>
            <a:ext cx="3276600" cy="103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14" descr="Screen Shot 2013-12-03 at 8.59.31 PM.png">
            <a:extLst>
              <a:ext uri="{FF2B5EF4-FFF2-40B4-BE49-F238E27FC236}">
                <a16:creationId xmlns:a16="http://schemas.microsoft.com/office/drawing/2014/main" id="{E8AD1876-CD49-449F-B7E5-4950D8E8A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20" y="5899588"/>
            <a:ext cx="1546833" cy="958412"/>
          </a:xfrm>
          <a:prstGeom prst="rect">
            <a:avLst/>
          </a:prstGeom>
        </p:spPr>
      </p:pic>
      <p:pic>
        <p:nvPicPr>
          <p:cNvPr id="6" name="Picture 2" descr="RÃ©sultats de recherche d'images pour Â«Â FRQSÂ Â»">
            <a:extLst>
              <a:ext uri="{FF2B5EF4-FFF2-40B4-BE49-F238E27FC236}">
                <a16:creationId xmlns:a16="http://schemas.microsoft.com/office/drawing/2014/main" id="{E22C6A2F-8A6D-4AD5-B54D-9E1736628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359" y="6139544"/>
            <a:ext cx="1854582" cy="7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42815"/>
            <a:ext cx="8534400" cy="543143"/>
          </a:xfrm>
        </p:spPr>
        <p:txBody>
          <a:bodyPr>
            <a:normAutofit/>
          </a:bodyPr>
          <a:lstStyle/>
          <a:p>
            <a:r>
              <a:rPr lang="en-US" dirty="0"/>
              <a:t>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54408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2" y="307841"/>
            <a:ext cx="10972800" cy="780685"/>
          </a:xfrm>
        </p:spPr>
        <p:txBody>
          <a:bodyPr/>
          <a:lstStyle/>
          <a:p>
            <a:r>
              <a:rPr lang="en-US" dirty="0"/>
              <a:t>Gut permeability vs. gut damage</a:t>
            </a:r>
          </a:p>
        </p:txBody>
      </p:sp>
      <p:pic>
        <p:nvPicPr>
          <p:cNvPr id="22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C5BC18D0-70DD-44E5-B935-E80DBE8C2B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6" t="59487" r="22451" b="28941"/>
          <a:stretch/>
        </p:blipFill>
        <p:spPr>
          <a:xfrm>
            <a:off x="4754170" y="3120162"/>
            <a:ext cx="2621350" cy="11981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F612DD-BD8B-4FD2-93F2-5406A8965D51}"/>
              </a:ext>
            </a:extLst>
          </p:cNvPr>
          <p:cNvSpPr/>
          <p:nvPr/>
        </p:nvSpPr>
        <p:spPr>
          <a:xfrm>
            <a:off x="7375520" y="3122573"/>
            <a:ext cx="1058222" cy="1198153"/>
          </a:xfrm>
          <a:prstGeom prst="rect">
            <a:avLst/>
          </a:prstGeom>
          <a:gradFill flip="none" rotWithShape="1">
            <a:gsLst>
              <a:gs pos="100000">
                <a:srgbClr val="FCF6DE"/>
              </a:gs>
              <a:gs pos="87000">
                <a:srgbClr val="F9DDD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1A91D61-1852-48F8-9E8A-73CDB242B7B0}"/>
              </a:ext>
            </a:extLst>
          </p:cNvPr>
          <p:cNvSpPr/>
          <p:nvPr/>
        </p:nvSpPr>
        <p:spPr>
          <a:xfrm>
            <a:off x="7413088" y="3465594"/>
            <a:ext cx="506241" cy="752885"/>
          </a:xfrm>
          <a:prstGeom prst="cloud">
            <a:avLst/>
          </a:prstGeom>
          <a:solidFill>
            <a:srgbClr val="F9F2EA"/>
          </a:solidFill>
          <a:ln w="19050">
            <a:solidFill>
              <a:srgbClr val="AA7F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64B9CB54-2555-443E-81C6-2B28B0839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1" t="60315" r="288" b="29627"/>
          <a:stretch/>
        </p:blipFill>
        <p:spPr>
          <a:xfrm>
            <a:off x="7941175" y="3208828"/>
            <a:ext cx="492568" cy="1041400"/>
          </a:xfrm>
          <a:prstGeom prst="rect">
            <a:avLst/>
          </a:prstGeom>
        </p:spPr>
      </p:pic>
      <p:pic>
        <p:nvPicPr>
          <p:cNvPr id="26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5FAC4599-AE81-403F-8ED6-EC9AD7FB2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4" t="59487" r="10939" b="28941"/>
          <a:stretch/>
        </p:blipFill>
        <p:spPr>
          <a:xfrm>
            <a:off x="4227120" y="3120162"/>
            <a:ext cx="527050" cy="1198153"/>
          </a:xfrm>
          <a:prstGeom prst="rect">
            <a:avLst/>
          </a:prstGeom>
        </p:spPr>
      </p:pic>
      <p:pic>
        <p:nvPicPr>
          <p:cNvPr id="27" name="Image 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96DC77AC-4969-42F8-9535-8BB014B27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4" t="59487" r="10939" b="28941"/>
          <a:stretch/>
        </p:blipFill>
        <p:spPr>
          <a:xfrm>
            <a:off x="3706420" y="3113811"/>
            <a:ext cx="527050" cy="119815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0D88E0-84CD-4D40-92ED-6A55682EA123}"/>
              </a:ext>
            </a:extLst>
          </p:cNvPr>
          <p:cNvSpPr txBox="1"/>
          <p:nvPr/>
        </p:nvSpPr>
        <p:spPr>
          <a:xfrm>
            <a:off x="3644599" y="3688147"/>
            <a:ext cx="650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I-FABP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4A31E-CAE7-4DE5-84A3-BFBE1CE4184B}"/>
              </a:ext>
            </a:extLst>
          </p:cNvPr>
          <p:cNvSpPr txBox="1"/>
          <p:nvPr/>
        </p:nvSpPr>
        <p:spPr>
          <a:xfrm>
            <a:off x="4847216" y="2393046"/>
            <a:ext cx="75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REG3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53AA04D-5C51-4CC9-835F-A963BE336984}"/>
              </a:ext>
            </a:extLst>
          </p:cNvPr>
          <p:cNvSpPr/>
          <p:nvPr/>
        </p:nvSpPr>
        <p:spPr>
          <a:xfrm rot="196733">
            <a:off x="4529161" y="2542400"/>
            <a:ext cx="288509" cy="1041400"/>
          </a:xfrm>
          <a:custGeom>
            <a:avLst/>
            <a:gdLst>
              <a:gd name="connsiteX0" fmla="*/ 9109 w 288509"/>
              <a:gd name="connsiteY0" fmla="*/ 1041400 h 1041400"/>
              <a:gd name="connsiteX1" fmla="*/ 34509 w 288509"/>
              <a:gd name="connsiteY1" fmla="*/ 323850 h 1041400"/>
              <a:gd name="connsiteX2" fmla="*/ 288509 w 288509"/>
              <a:gd name="connsiteY2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509" h="1041400">
                <a:moveTo>
                  <a:pt x="9109" y="1041400"/>
                </a:moveTo>
                <a:cubicBezTo>
                  <a:pt x="-1475" y="769408"/>
                  <a:pt x="-12058" y="497417"/>
                  <a:pt x="34509" y="323850"/>
                </a:cubicBezTo>
                <a:cubicBezTo>
                  <a:pt x="81076" y="150283"/>
                  <a:pt x="184792" y="75141"/>
                  <a:pt x="288509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4A743-FAE2-46FF-BA55-1FE8E336B6C4}"/>
              </a:ext>
            </a:extLst>
          </p:cNvPr>
          <p:cNvSpPr txBox="1"/>
          <p:nvPr/>
        </p:nvSpPr>
        <p:spPr>
          <a:xfrm>
            <a:off x="6804915" y="3686032"/>
            <a:ext cx="650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I-FABP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FE110B-DABA-4248-B8FE-6457E94179BA}"/>
              </a:ext>
            </a:extLst>
          </p:cNvPr>
          <p:cNvSpPr txBox="1"/>
          <p:nvPr/>
        </p:nvSpPr>
        <p:spPr>
          <a:xfrm>
            <a:off x="7368194" y="3856611"/>
            <a:ext cx="650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I-FABP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B5AB6E-71E9-4374-8DF7-5E191895752B}"/>
              </a:ext>
            </a:extLst>
          </p:cNvPr>
          <p:cNvSpPr txBox="1"/>
          <p:nvPr/>
        </p:nvSpPr>
        <p:spPr>
          <a:xfrm>
            <a:off x="7579285" y="4379292"/>
            <a:ext cx="650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I-FABP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80777E-4D1F-47F5-B3C9-2D707B295FBE}"/>
              </a:ext>
            </a:extLst>
          </p:cNvPr>
          <p:cNvSpPr txBox="1"/>
          <p:nvPr/>
        </p:nvSpPr>
        <p:spPr>
          <a:xfrm>
            <a:off x="6240070" y="4513385"/>
            <a:ext cx="759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REG3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C1BA4A2-8487-45DA-99B6-3DD3A932F50C}"/>
              </a:ext>
            </a:extLst>
          </p:cNvPr>
          <p:cNvSpPr/>
          <p:nvPr/>
        </p:nvSpPr>
        <p:spPr>
          <a:xfrm>
            <a:off x="5605070" y="2575479"/>
            <a:ext cx="520700" cy="2111589"/>
          </a:xfrm>
          <a:custGeom>
            <a:avLst/>
            <a:gdLst>
              <a:gd name="connsiteX0" fmla="*/ 0 w 520700"/>
              <a:gd name="connsiteY0" fmla="*/ 17720 h 2037020"/>
              <a:gd name="connsiteX1" fmla="*/ 107950 w 520700"/>
              <a:gd name="connsiteY1" fmla="*/ 17720 h 2037020"/>
              <a:gd name="connsiteX2" fmla="*/ 146050 w 520700"/>
              <a:gd name="connsiteY2" fmla="*/ 201870 h 2037020"/>
              <a:gd name="connsiteX3" fmla="*/ 177800 w 520700"/>
              <a:gd name="connsiteY3" fmla="*/ 786070 h 2037020"/>
              <a:gd name="connsiteX4" fmla="*/ 190500 w 520700"/>
              <a:gd name="connsiteY4" fmla="*/ 1687770 h 2037020"/>
              <a:gd name="connsiteX5" fmla="*/ 304800 w 520700"/>
              <a:gd name="connsiteY5" fmla="*/ 1954470 h 2037020"/>
              <a:gd name="connsiteX6" fmla="*/ 520700 w 520700"/>
              <a:gd name="connsiteY6" fmla="*/ 2037020 h 20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700" h="2037020">
                <a:moveTo>
                  <a:pt x="0" y="17720"/>
                </a:moveTo>
                <a:cubicBezTo>
                  <a:pt x="41804" y="2374"/>
                  <a:pt x="83608" y="-12972"/>
                  <a:pt x="107950" y="17720"/>
                </a:cubicBezTo>
                <a:cubicBezTo>
                  <a:pt x="132292" y="48412"/>
                  <a:pt x="134408" y="73812"/>
                  <a:pt x="146050" y="201870"/>
                </a:cubicBezTo>
                <a:cubicBezTo>
                  <a:pt x="157692" y="329928"/>
                  <a:pt x="170392" y="538420"/>
                  <a:pt x="177800" y="786070"/>
                </a:cubicBezTo>
                <a:cubicBezTo>
                  <a:pt x="185208" y="1033720"/>
                  <a:pt x="169333" y="1493037"/>
                  <a:pt x="190500" y="1687770"/>
                </a:cubicBezTo>
                <a:cubicBezTo>
                  <a:pt x="211667" y="1882503"/>
                  <a:pt x="249767" y="1896262"/>
                  <a:pt x="304800" y="1954470"/>
                </a:cubicBezTo>
                <a:cubicBezTo>
                  <a:pt x="359833" y="2012678"/>
                  <a:pt x="440266" y="2024849"/>
                  <a:pt x="520700" y="203702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9BA56FC-4488-44D1-BF8D-7F7091813CCD}"/>
              </a:ext>
            </a:extLst>
          </p:cNvPr>
          <p:cNvSpPr/>
          <p:nvPr/>
        </p:nvSpPr>
        <p:spPr>
          <a:xfrm>
            <a:off x="5592370" y="2523350"/>
            <a:ext cx="1868233" cy="2224616"/>
          </a:xfrm>
          <a:custGeom>
            <a:avLst/>
            <a:gdLst>
              <a:gd name="connsiteX0" fmla="*/ 0 w 1868233"/>
              <a:gd name="connsiteY0" fmla="*/ 0 h 2224616"/>
              <a:gd name="connsiteX1" fmla="*/ 1092200 w 1868233"/>
              <a:gd name="connsiteY1" fmla="*/ 6350 h 2224616"/>
              <a:gd name="connsiteX2" fmla="*/ 1562100 w 1868233"/>
              <a:gd name="connsiteY2" fmla="*/ 6350 h 2224616"/>
              <a:gd name="connsiteX3" fmla="*/ 1746250 w 1868233"/>
              <a:gd name="connsiteY3" fmla="*/ 19050 h 2224616"/>
              <a:gd name="connsiteX4" fmla="*/ 1854200 w 1868233"/>
              <a:gd name="connsiteY4" fmla="*/ 82550 h 2224616"/>
              <a:gd name="connsiteX5" fmla="*/ 1866900 w 1868233"/>
              <a:gd name="connsiteY5" fmla="*/ 317500 h 2224616"/>
              <a:gd name="connsiteX6" fmla="*/ 1854200 w 1868233"/>
              <a:gd name="connsiteY6" fmla="*/ 781050 h 2224616"/>
              <a:gd name="connsiteX7" fmla="*/ 1803400 w 1868233"/>
              <a:gd name="connsiteY7" fmla="*/ 1276350 h 2224616"/>
              <a:gd name="connsiteX8" fmla="*/ 1790700 w 1868233"/>
              <a:gd name="connsiteY8" fmla="*/ 1784350 h 2224616"/>
              <a:gd name="connsiteX9" fmla="*/ 1727200 w 1868233"/>
              <a:gd name="connsiteY9" fmla="*/ 2070100 h 2224616"/>
              <a:gd name="connsiteX10" fmla="*/ 1460500 w 1868233"/>
              <a:gd name="connsiteY10" fmla="*/ 2203450 h 2224616"/>
              <a:gd name="connsiteX11" fmla="*/ 1352550 w 1868233"/>
              <a:gd name="connsiteY11" fmla="*/ 2222500 h 222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8233" h="2224616">
                <a:moveTo>
                  <a:pt x="0" y="0"/>
                </a:moveTo>
                <a:lnTo>
                  <a:pt x="1092200" y="6350"/>
                </a:lnTo>
                <a:lnTo>
                  <a:pt x="1562100" y="6350"/>
                </a:lnTo>
                <a:cubicBezTo>
                  <a:pt x="1671108" y="8467"/>
                  <a:pt x="1697567" y="6350"/>
                  <a:pt x="1746250" y="19050"/>
                </a:cubicBezTo>
                <a:cubicBezTo>
                  <a:pt x="1794933" y="31750"/>
                  <a:pt x="1834092" y="32808"/>
                  <a:pt x="1854200" y="82550"/>
                </a:cubicBezTo>
                <a:cubicBezTo>
                  <a:pt x="1874308" y="132292"/>
                  <a:pt x="1866900" y="201083"/>
                  <a:pt x="1866900" y="317500"/>
                </a:cubicBezTo>
                <a:cubicBezTo>
                  <a:pt x="1866900" y="433917"/>
                  <a:pt x="1864783" y="621242"/>
                  <a:pt x="1854200" y="781050"/>
                </a:cubicBezTo>
                <a:cubicBezTo>
                  <a:pt x="1843617" y="940858"/>
                  <a:pt x="1813983" y="1109133"/>
                  <a:pt x="1803400" y="1276350"/>
                </a:cubicBezTo>
                <a:cubicBezTo>
                  <a:pt x="1792817" y="1443567"/>
                  <a:pt x="1803400" y="1652058"/>
                  <a:pt x="1790700" y="1784350"/>
                </a:cubicBezTo>
                <a:cubicBezTo>
                  <a:pt x="1778000" y="1916642"/>
                  <a:pt x="1782233" y="2000250"/>
                  <a:pt x="1727200" y="2070100"/>
                </a:cubicBezTo>
                <a:cubicBezTo>
                  <a:pt x="1672167" y="2139950"/>
                  <a:pt x="1522942" y="2178050"/>
                  <a:pt x="1460500" y="2203450"/>
                </a:cubicBezTo>
                <a:cubicBezTo>
                  <a:pt x="1398058" y="2228850"/>
                  <a:pt x="1375304" y="2225675"/>
                  <a:pt x="1352550" y="22225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AD9799-2D83-49E3-805A-F8B6F4DC9876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7693540" y="4164388"/>
            <a:ext cx="211091" cy="2149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646E96-86D8-4B28-AAD0-22C907EFD214}"/>
              </a:ext>
            </a:extLst>
          </p:cNvPr>
          <p:cNvSpPr txBox="1"/>
          <p:nvPr/>
        </p:nvSpPr>
        <p:spPr>
          <a:xfrm>
            <a:off x="117831" y="1102895"/>
            <a:ext cx="35980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REG3</a:t>
            </a:r>
            <a:r>
              <a:rPr lang="en-US" sz="2800" b="1" dirty="0">
                <a:latin typeface="Symbol" panose="05050102010706020507" pitchFamily="18" charset="2"/>
              </a:rPr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C-type lectin acting as an antimicrobial peptide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Constitutively produced and secreted in the gut </a:t>
            </a:r>
            <a:r>
              <a:rPr lang="en-US" dirty="0"/>
              <a:t>lumen by Paneth cells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Translocate in the mucosa then blood only upon loss of epithelial cells-to-cell interaction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Circulating levels are elevated in GVHD, Coeliac and Crohn’s disease, ulcerative colitis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Marker of </a:t>
            </a:r>
            <a:r>
              <a:rPr lang="en-US" dirty="0">
                <a:solidFill>
                  <a:srgbClr val="ED1C24"/>
                </a:solidFill>
                <a:sym typeface="Wingdings" panose="05000000000000000000" pitchFamily="2" charset="2"/>
              </a:rPr>
              <a:t>gut permeability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8159FD-9714-4139-A013-E25E5791D641}"/>
              </a:ext>
            </a:extLst>
          </p:cNvPr>
          <p:cNvSpPr txBox="1"/>
          <p:nvPr/>
        </p:nvSpPr>
        <p:spPr>
          <a:xfrm>
            <a:off x="8504604" y="1102895"/>
            <a:ext cx="35481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I-FABP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Intracellular protein only</a:t>
            </a:r>
            <a:r>
              <a:rPr lang="en-US" b="1" dirty="0"/>
              <a:t> expressed by enterocytes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Found in the mucosa and blood upon enterocyte cell-death</a:t>
            </a:r>
          </a:p>
          <a:p>
            <a:pPr marL="285750" indent="-285750">
              <a:buFontTx/>
              <a:buChar char="-"/>
            </a:pPr>
            <a:r>
              <a:rPr lang="en-US" dirty="0"/>
              <a:t>Circulating levels are elevated in enteropathies and people with chronic HIV infection.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Marker of </a:t>
            </a:r>
            <a:r>
              <a:rPr lang="en-US" dirty="0">
                <a:solidFill>
                  <a:srgbClr val="ED1C24"/>
                </a:solidFill>
                <a:sym typeface="Wingdings" panose="05000000000000000000" pitchFamily="2" charset="2"/>
              </a:rPr>
              <a:t>gut epithelial damage</a:t>
            </a:r>
            <a:endParaRPr lang="en-US" dirty="0">
              <a:solidFill>
                <a:srgbClr val="ED1C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65638" y="1595720"/>
            <a:ext cx="387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Intestinal </a:t>
            </a:r>
            <a:r>
              <a:rPr lang="fr-FR" dirty="0" err="1"/>
              <a:t>fatty</a:t>
            </a:r>
            <a:r>
              <a:rPr lang="fr-FR" dirty="0"/>
              <a:t> acid binding </a:t>
            </a:r>
            <a:r>
              <a:rPr lang="fr-FR" dirty="0" err="1"/>
              <a:t>protein</a:t>
            </a:r>
            <a:r>
              <a:rPr lang="fr-FR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460" y="1595720"/>
            <a:ext cx="375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Regenerating islet-derived protein-3α 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412001-1EBA-4F40-99FA-5046772DF729}"/>
              </a:ext>
            </a:extLst>
          </p:cNvPr>
          <p:cNvSpPr txBox="1"/>
          <p:nvPr/>
        </p:nvSpPr>
        <p:spPr>
          <a:xfrm>
            <a:off x="594917" y="6131555"/>
            <a:ext cx="34074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Major-</a:t>
            </a:r>
            <a:r>
              <a:rPr lang="fr-FR" sz="1400" dirty="0" err="1"/>
              <a:t>Monfried</a:t>
            </a:r>
            <a:r>
              <a:rPr lang="fr-FR" sz="1400" dirty="0"/>
              <a:t> et al. </a:t>
            </a:r>
            <a:r>
              <a:rPr lang="fr-FR" sz="1400" i="1" dirty="0"/>
              <a:t>Blood </a:t>
            </a:r>
            <a:r>
              <a:rPr lang="fr-FR" sz="1400" dirty="0"/>
              <a:t>2018</a:t>
            </a:r>
          </a:p>
          <a:p>
            <a:pPr algn="ctr"/>
            <a:r>
              <a:rPr lang="fr-FR" sz="1400" dirty="0"/>
              <a:t>Zhao et al. </a:t>
            </a:r>
            <a:r>
              <a:rPr lang="fr-FR" sz="1400" i="1" dirty="0"/>
              <a:t>J Clin Invest</a:t>
            </a:r>
            <a:r>
              <a:rPr lang="fr-FR" sz="1400" dirty="0"/>
              <a:t> 2018</a:t>
            </a:r>
          </a:p>
          <a:p>
            <a:pPr algn="ctr"/>
            <a:r>
              <a:rPr lang="fr-FR" sz="1400" dirty="0" err="1"/>
              <a:t>Marafini</a:t>
            </a:r>
            <a:r>
              <a:rPr lang="fr-FR" sz="1400" dirty="0"/>
              <a:t> et al. </a:t>
            </a:r>
            <a:r>
              <a:rPr lang="fr-FR" sz="1400" i="1" dirty="0"/>
              <a:t>Aliment </a:t>
            </a:r>
            <a:r>
              <a:rPr lang="fr-FR" sz="1400" i="1" dirty="0" err="1"/>
              <a:t>Pharmacol</a:t>
            </a:r>
            <a:r>
              <a:rPr lang="fr-FR" sz="1400" i="1" dirty="0"/>
              <a:t> </a:t>
            </a:r>
            <a:r>
              <a:rPr lang="fr-FR" sz="1400" i="1" dirty="0" err="1"/>
              <a:t>Ther</a:t>
            </a:r>
            <a:r>
              <a:rPr lang="fr-FR" sz="1400" dirty="0"/>
              <a:t> 2014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C8B419-F8BE-435E-A625-754C8DB7E47C}"/>
              </a:ext>
            </a:extLst>
          </p:cNvPr>
          <p:cNvSpPr/>
          <p:nvPr/>
        </p:nvSpPr>
        <p:spPr>
          <a:xfrm>
            <a:off x="8844958" y="6337166"/>
            <a:ext cx="2683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/>
              <a:t>Cheru</a:t>
            </a:r>
            <a:r>
              <a:rPr lang="fr-FR" sz="1400" dirty="0"/>
              <a:t> et al. </a:t>
            </a:r>
            <a:r>
              <a:rPr lang="fr-FR" sz="1400" i="1" dirty="0"/>
              <a:t>Op Forum </a:t>
            </a:r>
            <a:r>
              <a:rPr lang="fr-FR" sz="1400" i="1" dirty="0" err="1"/>
              <a:t>Inf</a:t>
            </a:r>
            <a:r>
              <a:rPr lang="fr-FR" sz="1400" i="1" dirty="0"/>
              <a:t> Dis </a:t>
            </a:r>
            <a:r>
              <a:rPr lang="fr-FR" sz="1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31676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1" y="6899"/>
            <a:ext cx="11348163" cy="780685"/>
          </a:xfrm>
        </p:spPr>
        <p:txBody>
          <a:bodyPr>
            <a:noAutofit/>
          </a:bodyPr>
          <a:lstStyle/>
          <a:p>
            <a:r>
              <a:rPr lang="en-US" sz="3000" dirty="0"/>
              <a:t>Plasma REG3</a:t>
            </a:r>
            <a:r>
              <a:rPr lang="en-US" sz="3000" dirty="0">
                <a:latin typeface="Symbol" panose="05050102010706020507" pitchFamily="18" charset="2"/>
              </a:rPr>
              <a:t>a</a:t>
            </a:r>
            <a:r>
              <a:rPr lang="en-US" sz="3000" dirty="0"/>
              <a:t> levels are elevated in PLWH, including elite controllers </a:t>
            </a:r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E9AE07CB-B897-490A-A369-9F8C96EFA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27882"/>
              </p:ext>
            </p:extLst>
          </p:nvPr>
        </p:nvGraphicFramePr>
        <p:xfrm>
          <a:off x="6464300" y="822325"/>
          <a:ext cx="5146675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Prism 8" r:id="rId3" imgW="7254879" imgH="6688087" progId="Prism8.Document">
                  <p:embed/>
                </p:oleObj>
              </mc:Choice>
              <mc:Fallback>
                <p:oleObj name="Prism 8" r:id="rId3" imgW="7254879" imgH="668808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4300" y="822325"/>
                        <a:ext cx="5146675" cy="47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3862E18E-DFF5-4237-8C32-3CBD81E45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424529"/>
              </p:ext>
            </p:extLst>
          </p:nvPr>
        </p:nvGraphicFramePr>
        <p:xfrm>
          <a:off x="238125" y="822325"/>
          <a:ext cx="5175250" cy="47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Prism 8" r:id="rId5" imgW="7288354" imgH="6683407" progId="Prism8.Document">
                  <p:embed/>
                </p:oleObj>
              </mc:Choice>
              <mc:Fallback>
                <p:oleObj name="Prism 8" r:id="rId5" imgW="7288354" imgH="668340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125" y="822325"/>
                        <a:ext cx="5175250" cy="47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8046" y="5548430"/>
            <a:ext cx="7415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Plasma </a:t>
            </a:r>
            <a:r>
              <a:rPr lang="fr-FR" sz="2000" dirty="0" err="1">
                <a:solidFill>
                  <a:srgbClr val="FF0000"/>
                </a:solidFill>
              </a:rPr>
              <a:t>levels</a:t>
            </a:r>
            <a:r>
              <a:rPr lang="fr-FR" sz="2000" dirty="0">
                <a:solidFill>
                  <a:srgbClr val="FF0000"/>
                </a:solidFill>
              </a:rPr>
              <a:t> of REG3</a:t>
            </a:r>
            <a:r>
              <a:rPr lang="fr-FR" sz="2000" dirty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fr-FR" sz="2000" dirty="0">
                <a:solidFill>
                  <a:srgbClr val="FF0000"/>
                </a:solidFill>
              </a:rPr>
              <a:t>, but not I-FABP, </a:t>
            </a:r>
            <a:r>
              <a:rPr lang="fr-FR" sz="2000" dirty="0" err="1">
                <a:solidFill>
                  <a:srgbClr val="FF0000"/>
                </a:solidFill>
              </a:rPr>
              <a:t>decreased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with</a:t>
            </a:r>
            <a:r>
              <a:rPr lang="fr-FR" sz="2000" dirty="0">
                <a:solidFill>
                  <a:srgbClr val="FF0000"/>
                </a:solidFill>
              </a:rPr>
              <a:t> ART. </a:t>
            </a:r>
          </a:p>
        </p:txBody>
      </p:sp>
    </p:spTree>
    <p:extLst>
      <p:ext uri="{BB962C8B-B14F-4D97-AF65-F5344CB8AC3E}">
        <p14:creationId xmlns:p14="http://schemas.microsoft.com/office/powerpoint/2010/main" val="238317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2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Association </a:t>
            </a:r>
            <a:r>
              <a:rPr lang="fr-FR" dirty="0" err="1"/>
              <a:t>between</a:t>
            </a:r>
            <a:r>
              <a:rPr lang="fr-FR" dirty="0"/>
              <a:t> REG3a and I-FABP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HIV and inflammation markers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1A489FF-CC3E-45F3-92CB-B3D2624F1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783544"/>
              </p:ext>
            </p:extLst>
          </p:nvPr>
        </p:nvGraphicFramePr>
        <p:xfrm>
          <a:off x="131552" y="1234546"/>
          <a:ext cx="3708411" cy="3743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864">
                  <a:extLst>
                    <a:ext uri="{9D8B030D-6E8A-4147-A177-3AD203B41FA5}">
                      <a16:colId xmlns:a16="http://schemas.microsoft.com/office/drawing/2014/main" val="4145330411"/>
                    </a:ext>
                  </a:extLst>
                </a:gridCol>
                <a:gridCol w="1154981">
                  <a:extLst>
                    <a:ext uri="{9D8B030D-6E8A-4147-A177-3AD203B41FA5}">
                      <a16:colId xmlns:a16="http://schemas.microsoft.com/office/drawing/2014/main" val="3168439557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3514021244"/>
                    </a:ext>
                  </a:extLst>
                </a:gridCol>
                <a:gridCol w="866447">
                  <a:extLst>
                    <a:ext uri="{9D8B030D-6E8A-4147-A177-3AD203B41FA5}">
                      <a16:colId xmlns:a16="http://schemas.microsoft.com/office/drawing/2014/main" val="4092790296"/>
                    </a:ext>
                  </a:extLst>
                </a:gridCol>
              </a:tblGrid>
              <a:tr h="2144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Parameter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REG3α 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I-FABP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74945"/>
                  </a:ext>
                </a:extLst>
              </a:tr>
              <a:tr h="66555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Disease</a:t>
                      </a:r>
                      <a:r>
                        <a:rPr lang="fr-F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Progression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CD4 T-cell count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r=-0.28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p=0.0003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n=161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r=-0.07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p=0.4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235273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CD8 T-cell Count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r=-0.006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p=0.9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n=161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r=0.11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881065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CD4/CD8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r=-0.29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p=0.0002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n=161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r=-0.35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p=0.7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167063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Viral Load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r=0.29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n=72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r=0.002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p=0.99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n=72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84644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8F3F810-D6C7-43D8-B706-B0826F8FD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01068"/>
              </p:ext>
            </p:extLst>
          </p:nvPr>
        </p:nvGraphicFramePr>
        <p:xfrm>
          <a:off x="8184848" y="1217010"/>
          <a:ext cx="3860820" cy="4609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015">
                  <a:extLst>
                    <a:ext uri="{9D8B030D-6E8A-4147-A177-3AD203B41FA5}">
                      <a16:colId xmlns:a16="http://schemas.microsoft.com/office/drawing/2014/main" val="1113697102"/>
                    </a:ext>
                  </a:extLst>
                </a:gridCol>
                <a:gridCol w="1083935">
                  <a:extLst>
                    <a:ext uri="{9D8B030D-6E8A-4147-A177-3AD203B41FA5}">
                      <a16:colId xmlns:a16="http://schemas.microsoft.com/office/drawing/2014/main" val="2634985353"/>
                    </a:ext>
                  </a:extLst>
                </a:gridCol>
                <a:gridCol w="1083935">
                  <a:extLst>
                    <a:ext uri="{9D8B030D-6E8A-4147-A177-3AD203B41FA5}">
                      <a16:colId xmlns:a16="http://schemas.microsoft.com/office/drawing/2014/main" val="215576912"/>
                    </a:ext>
                  </a:extLst>
                </a:gridCol>
                <a:gridCol w="1083935">
                  <a:extLst>
                    <a:ext uri="{9D8B030D-6E8A-4147-A177-3AD203B41FA5}">
                      <a16:colId xmlns:a16="http://schemas.microsoft.com/office/drawing/2014/main" val="20367455"/>
                    </a:ext>
                  </a:extLst>
                </a:gridCol>
              </a:tblGrid>
              <a:tr h="2144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REG3α 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I-FABP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584408"/>
                  </a:ext>
                </a:extLst>
              </a:tr>
              <a:tr h="665555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Inflammation, immune activation</a:t>
                      </a:r>
                    </a:p>
                  </a:txBody>
                  <a:tcPr marL="68580" marR="68580" marT="0" marB="0" vert="vert27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IL-6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r=0.53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p&lt;0.0001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n=139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r=0.11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923204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IL-8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r=0.51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p&lt;0.0001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n=190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r=0.17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p=0.04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n=160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983498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IgG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r=0.44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p=0.002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n=47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r=0.16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p=0.3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n=49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189350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IgM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n=47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r=-0.081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p=0.6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n=49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345014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IgA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r=-0.12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p=0.4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n=50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r=0.005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p=0.99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n=52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62199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813D229-AECE-4D30-BF55-2F4024C52CA1}"/>
              </a:ext>
            </a:extLst>
          </p:cNvPr>
          <p:cNvSpPr/>
          <p:nvPr/>
        </p:nvSpPr>
        <p:spPr>
          <a:xfrm>
            <a:off x="-19432" y="6105401"/>
            <a:ext cx="12303889" cy="789992"/>
          </a:xfrm>
          <a:prstGeom prst="rect">
            <a:avLst/>
          </a:prstGeom>
          <a:gradFill flip="none" rotWithShape="1">
            <a:gsLst>
              <a:gs pos="0">
                <a:srgbClr val="FCDEC0"/>
              </a:gs>
              <a:gs pos="100000">
                <a:srgbClr val="F8CAC7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85BA032-F0A6-4757-9F14-19546D66A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21644"/>
              </p:ext>
            </p:extLst>
          </p:nvPr>
        </p:nvGraphicFramePr>
        <p:xfrm>
          <a:off x="4014322" y="1217010"/>
          <a:ext cx="3996168" cy="5475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932">
                  <a:extLst>
                    <a:ext uri="{9D8B030D-6E8A-4147-A177-3AD203B41FA5}">
                      <a16:colId xmlns:a16="http://schemas.microsoft.com/office/drawing/2014/main" val="65174937"/>
                    </a:ext>
                  </a:extLst>
                </a:gridCol>
                <a:gridCol w="1309252">
                  <a:extLst>
                    <a:ext uri="{9D8B030D-6E8A-4147-A177-3AD203B41FA5}">
                      <a16:colId xmlns:a16="http://schemas.microsoft.com/office/drawing/2014/main" val="220815201"/>
                    </a:ext>
                  </a:extLst>
                </a:gridCol>
                <a:gridCol w="1078548">
                  <a:extLst>
                    <a:ext uri="{9D8B030D-6E8A-4147-A177-3AD203B41FA5}">
                      <a16:colId xmlns:a16="http://schemas.microsoft.com/office/drawing/2014/main" val="2543856425"/>
                    </a:ext>
                  </a:extLst>
                </a:gridCol>
                <a:gridCol w="1047436">
                  <a:extLst>
                    <a:ext uri="{9D8B030D-6E8A-4147-A177-3AD203B41FA5}">
                      <a16:colId xmlns:a16="http://schemas.microsoft.com/office/drawing/2014/main" val="1598670315"/>
                    </a:ext>
                  </a:extLst>
                </a:gridCol>
              </a:tblGrid>
              <a:tr h="2316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REG3α 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I-FABP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520254"/>
                  </a:ext>
                </a:extLst>
              </a:tr>
              <a:tr h="665555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Microbial</a:t>
                      </a:r>
                      <a:r>
                        <a:rPr lang="fr-F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translocation, </a:t>
                      </a:r>
                      <a:r>
                        <a:rPr lang="fr-FR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gut</a:t>
                      </a:r>
                      <a:r>
                        <a:rPr lang="fr-F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inflammation</a:t>
                      </a: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LPS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r=0.24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p=0.005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n=139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r=0.047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p=0.6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669573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βDG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r=0.19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p=0.03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n=139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r=0.11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n=160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352493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sCD14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r=0.37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n=74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r=-0.0012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p=0.99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n=83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792590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Tryptophan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r=-0.41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p=0.0001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n=81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r=-0.031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p=0.8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n=87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1944451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Kynurenine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r=0.30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p=0.006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n=81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p=0.12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r=0.3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n=88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1999189"/>
                  </a:ext>
                </a:extLst>
              </a:tr>
              <a:tr h="665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Kyn/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</a:rPr>
                        <a:t>Trp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r=0.39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p=0.0003</a:t>
                      </a:r>
                      <a:endParaRPr lang="fr-FR" sz="18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n=81</a:t>
                      </a:r>
                      <a:endParaRPr lang="fr-FR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r=0.12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p=0.3</a:t>
                      </a:r>
                      <a:endParaRPr lang="fr-FR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n=87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1411266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4669FC77-DC25-432F-B720-3661E67E7156}"/>
              </a:ext>
            </a:extLst>
          </p:cNvPr>
          <p:cNvSpPr txBox="1"/>
          <p:nvPr/>
        </p:nvSpPr>
        <p:spPr>
          <a:xfrm>
            <a:off x="9828661" y="6288985"/>
            <a:ext cx="2363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spearman</a:t>
            </a:r>
            <a:r>
              <a:rPr lang="fr-FR" dirty="0"/>
              <a:t> </a:t>
            </a:r>
            <a:r>
              <a:rPr lang="fr-FR" dirty="0" err="1"/>
              <a:t>correlations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78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1" y="180520"/>
            <a:ext cx="11348163" cy="780685"/>
          </a:xfrm>
        </p:spPr>
        <p:txBody>
          <a:bodyPr>
            <a:noAutofit/>
          </a:bodyPr>
          <a:lstStyle/>
          <a:p>
            <a:r>
              <a:rPr lang="en-US" sz="3000" dirty="0"/>
              <a:t>Plasma REG3</a:t>
            </a:r>
            <a:r>
              <a:rPr lang="en-US" sz="3000" dirty="0">
                <a:latin typeface="Symbol" panose="05050102010706020507" pitchFamily="18" charset="2"/>
              </a:rPr>
              <a:t>a</a:t>
            </a:r>
            <a:r>
              <a:rPr lang="en-US" sz="3000" dirty="0"/>
              <a:t> but not I-FABP levels </a:t>
            </a:r>
            <a:br>
              <a:rPr lang="en-US" sz="3000" dirty="0"/>
            </a:br>
            <a:r>
              <a:rPr lang="en-US" sz="3000" dirty="0"/>
              <a:t>are associated with integrated HIV DNA in CD4 T-cells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E43189EB-3BEA-4D2F-9E6D-CB0BBAE968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r="40968" b="18903"/>
          <a:stretch/>
        </p:blipFill>
        <p:spPr>
          <a:xfrm>
            <a:off x="0" y="21767"/>
            <a:ext cx="643812" cy="789992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935F4E6-C435-4945-86A1-42FB6CC1A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88491"/>
              </p:ext>
            </p:extLst>
          </p:nvPr>
        </p:nvGraphicFramePr>
        <p:xfrm>
          <a:off x="513866" y="1454768"/>
          <a:ext cx="5544000" cy="39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Prism 8" r:id="rId4" imgW="7614473" imgH="5405184" progId="Prism8.Document">
                  <p:embed/>
                </p:oleObj>
              </mc:Choice>
              <mc:Fallback>
                <p:oleObj name="Prism 8" r:id="rId4" imgW="7614473" imgH="540518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866" y="1454768"/>
                        <a:ext cx="5544000" cy="393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415440D1-E9AF-4C1A-AC22-7743BAC85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396510"/>
              </p:ext>
            </p:extLst>
          </p:nvPr>
        </p:nvGraphicFramePr>
        <p:xfrm>
          <a:off x="6247951" y="1466248"/>
          <a:ext cx="5544000" cy="392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rism 8" r:id="rId6" imgW="7614473" imgH="5391505" progId="Prism8.Document">
                  <p:embed/>
                </p:oleObj>
              </mc:Choice>
              <mc:Fallback>
                <p:oleObj name="Prism 8" r:id="rId6" imgW="7614473" imgH="539150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7951" y="1466248"/>
                        <a:ext cx="5544000" cy="3924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5D1E0DFB-FB4B-450E-A3D1-BB96D8C9B8CE}"/>
              </a:ext>
            </a:extLst>
          </p:cNvPr>
          <p:cNvSpPr/>
          <p:nvPr/>
        </p:nvSpPr>
        <p:spPr>
          <a:xfrm>
            <a:off x="2783709" y="5792884"/>
            <a:ext cx="451412" cy="300942"/>
          </a:xfrm>
          <a:prstGeom prst="rect">
            <a:avLst/>
          </a:prstGeom>
          <a:solidFill>
            <a:srgbClr val="55A0F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6CB5C-BE5A-4F81-8F58-FFD6C211F842}"/>
              </a:ext>
            </a:extLst>
          </p:cNvPr>
          <p:cNvSpPr/>
          <p:nvPr/>
        </p:nvSpPr>
        <p:spPr>
          <a:xfrm>
            <a:off x="4592134" y="5792884"/>
            <a:ext cx="451412" cy="300942"/>
          </a:xfrm>
          <a:prstGeom prst="rect">
            <a:avLst/>
          </a:prstGeom>
          <a:solidFill>
            <a:srgbClr val="FF6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00D450-B4AB-4424-8C4A-6FF02161C45C}"/>
              </a:ext>
            </a:extLst>
          </p:cNvPr>
          <p:cNvSpPr/>
          <p:nvPr/>
        </p:nvSpPr>
        <p:spPr>
          <a:xfrm>
            <a:off x="6400559" y="5792884"/>
            <a:ext cx="451412" cy="3009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0E1CCE-92BA-4FEB-8A1F-B69149CFDA68}"/>
              </a:ext>
            </a:extLst>
          </p:cNvPr>
          <p:cNvSpPr/>
          <p:nvPr/>
        </p:nvSpPr>
        <p:spPr>
          <a:xfrm>
            <a:off x="8208984" y="5792884"/>
            <a:ext cx="451412" cy="300942"/>
          </a:xfrm>
          <a:prstGeom prst="rect">
            <a:avLst/>
          </a:prstGeom>
          <a:solidFill>
            <a:srgbClr val="76069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E065D0-268B-48CD-BCCC-99C353FDE892}"/>
              </a:ext>
            </a:extLst>
          </p:cNvPr>
          <p:cNvSpPr txBox="1"/>
          <p:nvPr/>
        </p:nvSpPr>
        <p:spPr>
          <a:xfrm>
            <a:off x="3226197" y="5758689"/>
            <a:ext cx="99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EHI ART-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F301EB9-41C9-4F0D-B431-25C4210237D4}"/>
              </a:ext>
            </a:extLst>
          </p:cNvPr>
          <p:cNvSpPr txBox="1"/>
          <p:nvPr/>
        </p:nvSpPr>
        <p:spPr>
          <a:xfrm>
            <a:off x="5050477" y="5758689"/>
            <a:ext cx="100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CHI ART-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191FF17-C682-4D30-989A-775797D88F4C}"/>
              </a:ext>
            </a:extLst>
          </p:cNvPr>
          <p:cNvSpPr txBox="1"/>
          <p:nvPr/>
        </p:nvSpPr>
        <p:spPr>
          <a:xfrm>
            <a:off x="6851569" y="5758689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CHI ART+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D6CFFA4-7294-4EEC-9B4D-B52B0CECB089}"/>
              </a:ext>
            </a:extLst>
          </p:cNvPr>
          <p:cNvSpPr txBox="1"/>
          <p:nvPr/>
        </p:nvSpPr>
        <p:spPr>
          <a:xfrm>
            <a:off x="8674394" y="5758689"/>
            <a:ext cx="41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EC</a:t>
            </a:r>
          </a:p>
        </p:txBody>
      </p:sp>
    </p:spTree>
    <p:extLst>
      <p:ext uri="{BB962C8B-B14F-4D97-AF65-F5344CB8AC3E}">
        <p14:creationId xmlns:p14="http://schemas.microsoft.com/office/powerpoint/2010/main" val="303549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11" y="103119"/>
            <a:ext cx="11348163" cy="78068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Acknowledgments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E43189EB-3BEA-4D2F-9E6D-CB0BBAE96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2" r="40968" b="18903"/>
          <a:stretch/>
        </p:blipFill>
        <p:spPr>
          <a:xfrm>
            <a:off x="671634" y="338032"/>
            <a:ext cx="643812" cy="789992"/>
          </a:xfrm>
          <a:prstGeom prst="rect">
            <a:avLst/>
          </a:prstGeom>
        </p:spPr>
      </p:pic>
      <p:sp>
        <p:nvSpPr>
          <p:cNvPr id="8" name="Espace réservé du numéro de diapositive 10">
            <a:extLst>
              <a:ext uri="{FF2B5EF4-FFF2-40B4-BE49-F238E27FC236}">
                <a16:creationId xmlns:a16="http://schemas.microsoft.com/office/drawing/2014/main" id="{2FB7CBBB-C40D-47E5-A2CD-866DB3AB318E}"/>
              </a:ext>
            </a:extLst>
          </p:cNvPr>
          <p:cNvSpPr txBox="1">
            <a:spLocks/>
          </p:cNvSpPr>
          <p:nvPr/>
        </p:nvSpPr>
        <p:spPr>
          <a:xfrm>
            <a:off x="10184299" y="648461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79681-8C67-4EF6-84DD-0C03EA403F3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C00BFD-3492-4887-8009-8C012E9FB262}"/>
              </a:ext>
            </a:extLst>
          </p:cNvPr>
          <p:cNvSpPr txBox="1"/>
          <p:nvPr/>
        </p:nvSpPr>
        <p:spPr>
          <a:xfrm>
            <a:off x="395301" y="1138457"/>
            <a:ext cx="2632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Jean-Pierre Routy</a:t>
            </a:r>
          </a:p>
          <a:p>
            <a:r>
              <a:rPr lang="fr-FR" dirty="0"/>
              <a:t>Rayoun </a:t>
            </a:r>
            <a:r>
              <a:rPr lang="fr-FR" dirty="0" err="1"/>
              <a:t>Ramendra</a:t>
            </a:r>
            <a:endParaRPr lang="fr-FR" dirty="0"/>
          </a:p>
          <a:p>
            <a:r>
              <a:rPr lang="fr-FR" dirty="0"/>
              <a:t>Dr Franck P Dupuy</a:t>
            </a:r>
          </a:p>
          <a:p>
            <a:r>
              <a:rPr lang="fr-FR" dirty="0"/>
              <a:t>Dr Vikram Mehraj</a:t>
            </a:r>
          </a:p>
          <a:p>
            <a:r>
              <a:rPr lang="fr-FR" dirty="0"/>
              <a:t>John Lin</a:t>
            </a:r>
          </a:p>
          <a:p>
            <a:r>
              <a:rPr lang="fr-FR" dirty="0"/>
              <a:t>Josée </a:t>
            </a:r>
            <a:r>
              <a:rPr lang="fr-FR" dirty="0" err="1"/>
              <a:t>Girouard</a:t>
            </a:r>
            <a:endParaRPr lang="fr-FR" dirty="0"/>
          </a:p>
          <a:p>
            <a:r>
              <a:rPr lang="fr-FR" dirty="0"/>
              <a:t>Angie Massicotte</a:t>
            </a:r>
          </a:p>
          <a:p>
            <a:r>
              <a:rPr lang="fr-FR" dirty="0"/>
              <a:t>Brandon </a:t>
            </a:r>
            <a:r>
              <a:rPr lang="fr-FR" dirty="0" err="1"/>
              <a:t>Fombuena</a:t>
            </a:r>
            <a:endParaRPr lang="fr-FR" dirty="0"/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C85CED-ABD3-402E-9F01-F8D73C0E97D8}"/>
              </a:ext>
            </a:extLst>
          </p:cNvPr>
          <p:cNvSpPr txBox="1"/>
          <p:nvPr/>
        </p:nvSpPr>
        <p:spPr>
          <a:xfrm>
            <a:off x="333660" y="6290487"/>
            <a:ext cx="35547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Thanks</a:t>
            </a:r>
            <a:r>
              <a:rPr lang="fr-FR" b="1" dirty="0"/>
              <a:t> to all </a:t>
            </a:r>
            <a:r>
              <a:rPr lang="fr-FR" b="1" dirty="0" err="1"/>
              <a:t>study</a:t>
            </a:r>
            <a:r>
              <a:rPr lang="fr-FR" b="1" dirty="0"/>
              <a:t> participants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441D05-6503-4329-8D79-1369923B443B}"/>
              </a:ext>
            </a:extLst>
          </p:cNvPr>
          <p:cNvSpPr txBox="1"/>
          <p:nvPr/>
        </p:nvSpPr>
        <p:spPr>
          <a:xfrm>
            <a:off x="2539556" y="1130615"/>
            <a:ext cx="2895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CVIS</a:t>
            </a:r>
          </a:p>
          <a:p>
            <a:pPr algn="ctr"/>
            <a:r>
              <a:rPr lang="fr-FR" dirty="0" err="1"/>
              <a:t>Drs</a:t>
            </a:r>
            <a:r>
              <a:rPr lang="fr-FR" dirty="0"/>
              <a:t> C Costiniuk, B Lebouché, A de </a:t>
            </a:r>
            <a:r>
              <a:rPr lang="fr-FR" dirty="0" err="1"/>
              <a:t>Pokomandy</a:t>
            </a:r>
            <a:r>
              <a:rPr lang="fr-FR" dirty="0"/>
              <a:t>, J Szabo, J Cox, LP </a:t>
            </a:r>
            <a:r>
              <a:rPr lang="fr-FR" dirty="0" err="1"/>
              <a:t>Haraoui</a:t>
            </a:r>
            <a:r>
              <a:rPr lang="fr-FR" dirty="0"/>
              <a:t>, M Klein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11A8D8-9CFC-449C-9DE5-06DED3813910}"/>
              </a:ext>
            </a:extLst>
          </p:cNvPr>
          <p:cNvSpPr txBox="1"/>
          <p:nvPr/>
        </p:nvSpPr>
        <p:spPr>
          <a:xfrm>
            <a:off x="7946290" y="470664"/>
            <a:ext cx="35963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r-CA" dirty="0"/>
          </a:p>
          <a:p>
            <a:pPr algn="r"/>
            <a:endParaRPr lang="fr-CA" dirty="0"/>
          </a:p>
          <a:p>
            <a:pPr algn="r"/>
            <a:endParaRPr lang="fr-CA" dirty="0"/>
          </a:p>
          <a:p>
            <a:pPr algn="ctr"/>
            <a:r>
              <a:rPr lang="fr-CA" dirty="0" err="1"/>
              <a:t>Drs</a:t>
            </a:r>
            <a:r>
              <a:rPr lang="fr-CA" dirty="0"/>
              <a:t> JG Baril, B Lessard, MA Charron, S Dufresne, ME Turgeon, S Vézina, </a:t>
            </a:r>
          </a:p>
          <a:p>
            <a:pPr algn="ctr"/>
            <a:r>
              <a:rPr lang="fr-CA" dirty="0"/>
              <a:t>E Huchet, JP </a:t>
            </a:r>
            <a:r>
              <a:rPr lang="fr-CA" dirty="0" err="1"/>
              <a:t>Kerba</a:t>
            </a:r>
            <a:r>
              <a:rPr lang="fr-CA" dirty="0"/>
              <a:t>, M </a:t>
            </a:r>
            <a:r>
              <a:rPr lang="fr-CA" dirty="0" err="1"/>
              <a:t>Poliquin</a:t>
            </a:r>
            <a:r>
              <a:rPr lang="fr-CA" dirty="0"/>
              <a:t>, </a:t>
            </a:r>
          </a:p>
          <a:p>
            <a:pPr algn="ctr"/>
            <a:r>
              <a:rPr lang="fr-CA" dirty="0"/>
              <a:t>S Poulin, P Rochette, P </a:t>
            </a:r>
            <a:r>
              <a:rPr lang="fr-CA" dirty="0" err="1"/>
              <a:t>Junod</a:t>
            </a:r>
            <a:r>
              <a:rPr lang="fr-CA" dirty="0"/>
              <a:t>, </a:t>
            </a:r>
          </a:p>
          <a:p>
            <a:pPr algn="ctr"/>
            <a:r>
              <a:rPr lang="fr-CA" dirty="0"/>
              <a:t>D Longpré, R </a:t>
            </a:r>
            <a:r>
              <a:rPr lang="fr-CA" dirty="0" err="1"/>
              <a:t>Pilarski</a:t>
            </a:r>
            <a:r>
              <a:rPr lang="fr-CA" dirty="0"/>
              <a:t>, E Sasseville, </a:t>
            </a:r>
          </a:p>
          <a:p>
            <a:pPr algn="ctr"/>
            <a:r>
              <a:rPr lang="fr-CA" dirty="0"/>
              <a:t>L Charest,  A Hamel, A Cloutier-Blais,</a:t>
            </a:r>
          </a:p>
          <a:p>
            <a:pPr algn="ctr"/>
            <a:r>
              <a:rPr lang="fr-CA" dirty="0"/>
              <a:t>S Massoud, F </a:t>
            </a:r>
            <a:r>
              <a:rPr lang="fr-CA" dirty="0" err="1"/>
              <a:t>Chano</a:t>
            </a:r>
            <a:r>
              <a:rPr lang="fr-CA" dirty="0"/>
              <a:t>, B Trottier</a:t>
            </a:r>
          </a:p>
          <a:p>
            <a:pPr algn="r"/>
            <a:endParaRPr lang="fr-FR" b="1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5FFC514-C158-49B1-9331-19BF014EDBC4}"/>
              </a:ext>
            </a:extLst>
          </p:cNvPr>
          <p:cNvSpPr txBox="1"/>
          <p:nvPr/>
        </p:nvSpPr>
        <p:spPr>
          <a:xfrm>
            <a:off x="52795" y="5147541"/>
            <a:ext cx="4618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Montreal Primary HIV-infection cohort Canadian HIV infected Slow Progressors Canadian HIV and Aging Cohort </a:t>
            </a:r>
            <a:endParaRPr lang="fr-FR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4FA7BC-9933-419D-AFF9-F95A45D3FE35}"/>
              </a:ext>
            </a:extLst>
          </p:cNvPr>
          <p:cNvSpPr/>
          <p:nvPr/>
        </p:nvSpPr>
        <p:spPr>
          <a:xfrm>
            <a:off x="5249958" y="2815207"/>
            <a:ext cx="2785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Dr P Ancuta </a:t>
            </a:r>
          </a:p>
          <a:p>
            <a:r>
              <a:rPr lang="fr-FR" dirty="0"/>
              <a:t>Dr N Chomont</a:t>
            </a:r>
          </a:p>
          <a:p>
            <a:r>
              <a:rPr lang="fr-FR" dirty="0"/>
              <a:t>Dr C Tremblay</a:t>
            </a:r>
          </a:p>
          <a:p>
            <a:r>
              <a:rPr lang="fr-FR" dirty="0"/>
              <a:t>Dr M Durand, </a:t>
            </a:r>
          </a:p>
          <a:p>
            <a:r>
              <a:rPr lang="fr-FR" dirty="0"/>
              <a:t>Dr C Chartrand-Lefebvre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B67DA2D8-B9B6-4C2E-A09C-2C94DF06C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0130" r="11078" b="14288"/>
          <a:stretch>
            <a:fillRect/>
          </a:stretch>
        </p:blipFill>
        <p:spPr bwMode="auto">
          <a:xfrm>
            <a:off x="4183150" y="2807725"/>
            <a:ext cx="1155910" cy="103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cliniquelactuel.com/images/logo1b.png">
            <a:extLst>
              <a:ext uri="{FF2B5EF4-FFF2-40B4-BE49-F238E27FC236}">
                <a16:creationId xmlns:a16="http://schemas.microsoft.com/office/drawing/2014/main" id="{B1462517-431E-4A9A-8B29-14F8B09B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48" y="4017466"/>
            <a:ext cx="1429773" cy="4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042448-FDFD-41E2-893D-CF96F8BBE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8695739" y="879160"/>
            <a:ext cx="2114354" cy="406607"/>
          </a:xfrm>
          <a:prstGeom prst="rect">
            <a:avLst/>
          </a:prstGeom>
        </p:spPr>
      </p:pic>
      <p:pic>
        <p:nvPicPr>
          <p:cNvPr id="20" name="Picture 14" descr="Screen Shot 2013-12-03 at 8.59.31 PM.png">
            <a:extLst>
              <a:ext uri="{FF2B5EF4-FFF2-40B4-BE49-F238E27FC236}">
                <a16:creationId xmlns:a16="http://schemas.microsoft.com/office/drawing/2014/main" id="{39FD0169-249D-438F-A52D-5EC3F9503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016" y="5769457"/>
            <a:ext cx="1546833" cy="958412"/>
          </a:xfrm>
          <a:prstGeom prst="rect">
            <a:avLst/>
          </a:prstGeom>
        </p:spPr>
      </p:pic>
      <p:pic>
        <p:nvPicPr>
          <p:cNvPr id="21" name="Picture 20" descr="Screen Shot 2014-07-19 at 5.55.35 AM.png">
            <a:extLst>
              <a:ext uri="{FF2B5EF4-FFF2-40B4-BE49-F238E27FC236}">
                <a16:creationId xmlns:a16="http://schemas.microsoft.com/office/drawing/2014/main" id="{F225A6B6-93B5-4702-A20B-C102D21D4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496" y="5447136"/>
            <a:ext cx="1723210" cy="512833"/>
          </a:xfrm>
          <a:prstGeom prst="rect">
            <a:avLst/>
          </a:prstGeom>
        </p:spPr>
      </p:pic>
      <p:pic>
        <p:nvPicPr>
          <p:cNvPr id="22" name="Picture 2" descr="RÃ©sultats de recherche d'images pour Â«Â FRQSÂ Â»">
            <a:extLst>
              <a:ext uri="{FF2B5EF4-FFF2-40B4-BE49-F238E27FC236}">
                <a16:creationId xmlns:a16="http://schemas.microsoft.com/office/drawing/2014/main" id="{3E093BE8-BF0C-4685-B1DE-51ABF877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97" y="5981874"/>
            <a:ext cx="2069216" cy="78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LINIQUE OPUS">
            <a:extLst>
              <a:ext uri="{FF2B5EF4-FFF2-40B4-BE49-F238E27FC236}">
                <a16:creationId xmlns:a16="http://schemas.microsoft.com/office/drawing/2014/main" id="{3DB5CFBF-9145-489B-B5E0-369F9F73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487" y="3887235"/>
            <a:ext cx="1621964" cy="12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BD83C6-6B29-4B32-8B54-223049966C18}"/>
              </a:ext>
            </a:extLst>
          </p:cNvPr>
          <p:cNvSpPr/>
          <p:nvPr/>
        </p:nvSpPr>
        <p:spPr>
          <a:xfrm>
            <a:off x="9596539" y="4681279"/>
            <a:ext cx="1356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Dr R Leblanc</a:t>
            </a:r>
          </a:p>
        </p:txBody>
      </p:sp>
      <p:pic>
        <p:nvPicPr>
          <p:cNvPr id="25" name="Image 24" descr="RSMI">
            <a:extLst>
              <a:ext uri="{FF2B5EF4-FFF2-40B4-BE49-F238E27FC236}">
                <a16:creationId xmlns:a16="http://schemas.microsoft.com/office/drawing/2014/main" id="{F9A236A5-D97C-4D4E-B46C-85762F99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95" y="5078590"/>
            <a:ext cx="1008784" cy="102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A42EC5-0CF5-4017-AA05-BFBC74C3B086}"/>
              </a:ext>
            </a:extLst>
          </p:cNvPr>
          <p:cNvSpPr/>
          <p:nvPr/>
        </p:nvSpPr>
        <p:spPr>
          <a:xfrm>
            <a:off x="-292346" y="4531036"/>
            <a:ext cx="378513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CA" dirty="0"/>
              <a:t>Rejean Thomas </a:t>
            </a:r>
          </a:p>
        </p:txBody>
      </p:sp>
      <p:pic>
        <p:nvPicPr>
          <p:cNvPr id="8194" name="Picture 2" descr="RÃ©sultats de recherche d'images pour Â«Â IAS 2019Â Â»">
            <a:extLst>
              <a:ext uri="{FF2B5EF4-FFF2-40B4-BE49-F238E27FC236}">
                <a16:creationId xmlns:a16="http://schemas.microsoft.com/office/drawing/2014/main" id="{A7242DAB-1225-4A8B-A153-6F754162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05" y="4359822"/>
            <a:ext cx="2938027" cy="14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A7A3208-136D-4D00-85AC-7A39FC16B633}"/>
              </a:ext>
            </a:extLst>
          </p:cNvPr>
          <p:cNvSpPr/>
          <p:nvPr/>
        </p:nvSpPr>
        <p:spPr>
          <a:xfrm>
            <a:off x="6954894" y="5553444"/>
            <a:ext cx="125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 err="1"/>
              <a:t>Scholarship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8A59C8-1FC8-4F4E-8408-ED1245B9157F}"/>
              </a:ext>
            </a:extLst>
          </p:cNvPr>
          <p:cNvSpPr/>
          <p:nvPr/>
        </p:nvSpPr>
        <p:spPr>
          <a:xfrm>
            <a:off x="1202323" y="622802"/>
            <a:ext cx="3132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dirty="0"/>
              <a:t>McGill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Centre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A53983-DC5F-4C8D-B7CB-DC251B232009}"/>
              </a:ext>
            </a:extLst>
          </p:cNvPr>
          <p:cNvSpPr txBox="1"/>
          <p:nvPr/>
        </p:nvSpPr>
        <p:spPr>
          <a:xfrm>
            <a:off x="9559640" y="114300"/>
            <a:ext cx="257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Poster TUPDA0103</a:t>
            </a:r>
          </a:p>
        </p:txBody>
      </p:sp>
    </p:spTree>
    <p:extLst>
      <p:ext uri="{BB962C8B-B14F-4D97-AF65-F5344CB8AC3E}">
        <p14:creationId xmlns:p14="http://schemas.microsoft.com/office/powerpoint/2010/main" val="1809585599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22445</TotalTime>
  <Words>740</Words>
  <Application>Microsoft Office PowerPoint</Application>
  <PresentationFormat>Grand écran</PresentationFormat>
  <Paragraphs>203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Franklin Gothic Book</vt:lpstr>
      <vt:lpstr>Raleway</vt:lpstr>
      <vt:lpstr>Symbol</vt:lpstr>
      <vt:lpstr>Times New Roman</vt:lpstr>
      <vt:lpstr>AIDS 2016_Template</vt:lpstr>
      <vt:lpstr>Prism 8</vt:lpstr>
      <vt:lpstr>Relevance of REG3a and I-FABP  on microbial translocation, inflammation and reservoir size in people living with HIV</vt:lpstr>
      <vt:lpstr>Présentation PowerPoint</vt:lpstr>
      <vt:lpstr>Gut permeability vs. gut damage</vt:lpstr>
      <vt:lpstr>Plasma REG3a levels are elevated in PLWH, including elite controllers </vt:lpstr>
      <vt:lpstr>Association between REG3a and I-FABP with different HIV and inflammation markers</vt:lpstr>
      <vt:lpstr>Plasma REG3a but not I-FABP levels  are associated with integrated HIV DNA in CD4 T-cells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Stephane ISNARD</cp:lastModifiedBy>
  <cp:revision>114</cp:revision>
  <cp:lastPrinted>2017-01-16T15:31:13Z</cp:lastPrinted>
  <dcterms:created xsi:type="dcterms:W3CDTF">2017-01-13T09:09:35Z</dcterms:created>
  <dcterms:modified xsi:type="dcterms:W3CDTF">2019-07-22T20:50:49Z</dcterms:modified>
</cp:coreProperties>
</file>